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Inconsolata"/>
      <p:regular r:id="rId78"/>
      <p:bold r:id="rId79"/>
    </p:embeddedFont>
    <p:embeddedFont>
      <p:font typeface="Roboto Light"/>
      <p:regular r:id="rId80"/>
      <p:bold r:id="rId81"/>
      <p:italic r:id="rId82"/>
      <p:boldItalic r:id="rId83"/>
    </p:embeddedFont>
    <p:embeddedFont>
      <p:font typeface="Coiny"/>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12">
          <p15:clr>
            <a:srgbClr val="A4A3A4"/>
          </p15:clr>
        </p15:guide>
        <p15:guide id="2"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CB5F7A0-7247-4046-ADE6-0DC0DB8CACEA}">
  <a:tblStyle styleId="{ACB5F7A0-7247-4046-ADE6-0DC0DB8CAC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12" orient="horz"/>
        <p:guide pos="28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iny-regular.fntdata"/><Relationship Id="rId83" Type="http://schemas.openxmlformats.org/officeDocument/2006/relationships/font" Target="fonts/RobotoLight-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Inconsolata-bold.fntdata"/><Relationship Id="rId34" Type="http://schemas.openxmlformats.org/officeDocument/2006/relationships/slide" Target="slides/slide27.xml"/><Relationship Id="rId78" Type="http://schemas.openxmlformats.org/officeDocument/2006/relationships/font" Target="fonts/Inconsolata-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Thin-italic.fntdata"/><Relationship Id="rId23" Type="http://schemas.openxmlformats.org/officeDocument/2006/relationships/slide" Target="slides/slide16.xml"/><Relationship Id="rId67" Type="http://schemas.openxmlformats.org/officeDocument/2006/relationships/font" Target="fonts/RobotoThin-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Thin-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3883e8fc5_2_2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3883e8fc5_2_2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33883e8fc5_2_2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33883e8fc5_2_7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33883e8fc5_2_7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8" name="Google Shape;1138;g33883e8fc5_2_7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3883e8fc5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33883e8fc5_2_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6" name="Google Shape;1146;g33883e8fc5_2_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c5452845b_0_37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c5452845b_0_3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c5452845b_0_3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33883e8fc5_2_9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33883e8fc5_2_9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33883e8fc5_2_9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33883e8fc5_2_1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33883e8fc5_2_10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8" name="Google Shape;1178;g33883e8fc5_2_10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33883e8fc5_2_1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g33883e8fc5_2_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1" name="Google Shape;1191;g33883e8fc5_2_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33883e8fc5_2_1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8" name="Google Shape;1198;g33883e8fc5_2_1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9" name="Google Shape;1199;g33883e8fc5_2_1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33883e8fc5_2_1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33883e8fc5_2_1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33883e8fc5_2_1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33883e8fc5_2_1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3883e8fc5_2_1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33883e8fc5_2_1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33883e8fc5_2_1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33883e8fc5_2_1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0" name="Google Shape;1230;g33883e8fc5_2_1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3883e8fc5_2_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33883e8fc5_2_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9" name="Google Shape;1059;g33883e8fc5_2_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33883e8fc5_2_1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33883e8fc5_2_1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4" name="Google Shape;1244;g33883e8fc5_2_1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33883e8fc5_2_1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3883e8fc5_2_1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3" name="Google Shape;1253;g33883e8fc5_2_1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33883e8fc5_2_1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0" name="Google Shape;1270;g33883e8fc5_2_1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1" name="Google Shape;1271;g33883e8fc5_2_1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33883e8fc5_2_1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g33883e8fc5_2_1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2" name="Google Shape;1282;g33883e8fc5_2_1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33883e8fc5_2_1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33883e8fc5_2_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33883e8fc5_2_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33883e8fc5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33883e8fc5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03" name="Google Shape;1303;g33883e8fc5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33883e8fc5_2_1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33883e8fc5_2_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3" name="Google Shape;1313;g33883e8fc5_2_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33883e8fc5_2_1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33883e8fc5_2_1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33883e8fc5_2_1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33883e8fc5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33883e8fc5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2" name="Google Shape;1332;g33883e8fc5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33883e8fc5_2_1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33883e8fc5_2_1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5" name="Google Shape;1345;g33883e8fc5_2_1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3883e8fc5_2_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33883e8fc5_2_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7" name="Google Shape;1067;g33883e8fc5_2_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33883e8fc5_2_2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g33883e8fc5_2_2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3" name="Google Shape;1353;g33883e8fc5_2_2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33883e8fc5_2_2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33883e8fc5_2_2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3" name="Google Shape;1363;g33883e8fc5_2_2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33883e8fc5_2_2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g33883e8fc5_2_2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1" name="Google Shape;1371;g33883e8fc5_2_2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33883e8fc5_2_22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3883e8fc5_2_22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1" name="Google Shape;1381;g33883e8fc5_2_22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33883e8fc5_2_2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g33883e8fc5_2_2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2" name="Google Shape;1392;g33883e8fc5_2_2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3883e8fc5_2_2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g33883e8fc5_2_2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1" name="Google Shape;1401;g33883e8fc5_2_2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33883e8fc5_2_2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9" name="Google Shape;1409;g33883e8fc5_2_2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0" name="Google Shape;1410;g33883e8fc5_2_2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33883e8fc5_2_2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g33883e8fc5_2_2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8" name="Google Shape;1418;g33883e8fc5_2_2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33883e8fc5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33883e8fc5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8" name="Google Shape;1438;g33883e8fc5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33883e8fc5_2_2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33883e8fc5_2_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50" name="Google Shape;1450;g33883e8fc5_2_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756c52db8_0_1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5756c52db8_0_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5" name="Google Shape;1075;g5756c52db8_0_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33883e8fc5_2_27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3883e8fc5_2_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1" name="Google Shape;1461;g33883e8fc5_2_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33883e8fc5_2_2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33883e8fc5_2_2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9" name="Google Shape;1469;g33883e8fc5_2_2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33883e8fc5_2_2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g33883e8fc5_2_2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87" name="Google Shape;1487;g33883e8fc5_2_2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33883e8fc5_2_2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g33883e8fc5_2_29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95" name="Google Shape;1495;g33883e8fc5_2_29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33883e8fc5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g33883e8fc5_2_3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13" name="Google Shape;1513;g33883e8fc5_2_3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33883e8fc5_2_30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33883e8fc5_2_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29" name="Google Shape;1529;g33883e8fc5_2_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c5452845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c5452845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33883e8fc5_2_3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3883e8fc5_2_3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58" name="Google Shape;1558;g33883e8fc5_2_3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33883e8fc5_2_33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g33883e8fc5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66" name="Google Shape;1566;g33883e8fc5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33883e8fc5_2_3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g33883e8fc5_2_34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77" name="Google Shape;1577;g33883e8fc5_2_34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33883e8fc5_2_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33883e8fc5_2_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3" name="Google Shape;1083;g33883e8fc5_2_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33883e8fc5_2_3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g33883e8fc5_2_3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89" name="Google Shape;1589;g33883e8fc5_2_3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33883e8fc5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g33883e8fc5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01" name="Google Shape;1601;g33883e8fc5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33883e8fc5_2_3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33883e8fc5_2_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13" name="Google Shape;1613;g33883e8fc5_2_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33883e8fc5_2_3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g33883e8fc5_2_3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24" name="Google Shape;1624;g33883e8fc5_2_3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4c5452845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4c5452845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33883e8fc5_2_3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g33883e8fc5_2_3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62" name="Google Shape;1662;g33883e8fc5_2_3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33883e8fc5_2_40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g33883e8fc5_2_4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70" name="Google Shape;1670;g33883e8fc5_2_4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4c5452845b_0_4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g4c5452845b_0_4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3" name="Google Shape;1683;g4c5452845b_0_4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33883e8fc5_2_4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g33883e8fc5_2_4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5" name="Google Shape;1695;g33883e8fc5_2_4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33883e8fc5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33883e8fc5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97" name="Google Shape;1097;g33883e8fc5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33883e8fc5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33883e8fc5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0" name="Google Shape;1110;g33883e8fc5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33883e8fc5_2_6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33883e8fc5_2_6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8" name="Google Shape;1118;g33883e8fc5_2_6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33883e8fc5_2_7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g33883e8fc5_2_7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0" name="Google Shape;1130;g33883e8fc5_2_7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0.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2.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5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60.png"/><Relationship Id="rId6" Type="http://schemas.openxmlformats.org/officeDocument/2006/relationships/image" Target="../media/image58.png"/><Relationship Id="rId7"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80.png"/><Relationship Id="rId6" Type="http://schemas.openxmlformats.org/officeDocument/2006/relationships/image" Target="../media/image70.png"/><Relationship Id="rId7" Type="http://schemas.openxmlformats.org/officeDocument/2006/relationships/image" Target="../media/image65.png"/><Relationship Id="rId8" Type="http://schemas.openxmlformats.org/officeDocument/2006/relationships/image" Target="../media/image9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81.png"/><Relationship Id="rId7" Type="http://schemas.openxmlformats.org/officeDocument/2006/relationships/image" Target="../media/image75.png"/><Relationship Id="rId8" Type="http://schemas.openxmlformats.org/officeDocument/2006/relationships/image" Target="../media/image7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82.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79.png"/><Relationship Id="rId4" Type="http://schemas.openxmlformats.org/officeDocument/2006/relationships/image" Target="../media/image83.png"/><Relationship Id="rId9" Type="http://schemas.openxmlformats.org/officeDocument/2006/relationships/image" Target="../media/image93.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88.png"/><Relationship Id="rId8" Type="http://schemas.openxmlformats.org/officeDocument/2006/relationships/image" Target="../media/image8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98.png"/><Relationship Id="rId4" Type="http://schemas.openxmlformats.org/officeDocument/2006/relationships/image" Target="../media/image91.png"/><Relationship Id="rId9" Type="http://schemas.openxmlformats.org/officeDocument/2006/relationships/image" Target="../media/image105.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8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 name="Shape 107"/>
        <p:cNvGrpSpPr/>
        <p:nvPr/>
      </p:nvGrpSpPr>
      <p:grpSpPr>
        <a:xfrm>
          <a:off x="0" y="0"/>
          <a:ext cx="0" cy="0"/>
          <a:chOff x="0" y="0"/>
          <a:chExt cx="0" cy="0"/>
        </a:xfrm>
      </p:grpSpPr>
      <p:sp>
        <p:nvSpPr>
          <p:cNvPr id="108" name="Google Shape;10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 name="Google Shape;11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 name="Google Shape;113;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7" name="Google Shape;117;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9" name="Google Shape;119;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3" name="Google Shape;12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 name="Google Shape;128;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9" name="Google Shape;129;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8" name="Google Shape;138;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9" name="Google Shape;139;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7" name="Google Shape;147;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9" name="Google Shape;14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3" name="Google Shape;153;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8" name="Google Shape;15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9" name="Google Shape;169;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 name="Google Shape;170;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1" name="Shape 171"/>
        <p:cNvGrpSpPr/>
        <p:nvPr/>
      </p:nvGrpSpPr>
      <p:grpSpPr>
        <a:xfrm>
          <a:off x="0" y="0"/>
          <a:ext cx="0" cy="0"/>
          <a:chOff x="0" y="0"/>
          <a:chExt cx="0" cy="0"/>
        </a:xfrm>
      </p:grpSpPr>
      <p:sp>
        <p:nvSpPr>
          <p:cNvPr id="172" name="Google Shape;172;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 name="Google Shape;175;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 name="Google Shape;176;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 name="Google Shape;180;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a:t>
            </a:r>
            <a:r>
              <a:rPr b="1" lang="en" sz="1300">
                <a:solidFill>
                  <a:srgbClr val="FFFFFF"/>
                </a:solidFill>
                <a:latin typeface="Roboto"/>
                <a:ea typeface="Roboto"/>
                <a:cs typeface="Roboto"/>
                <a:sym typeface="Roboto"/>
              </a:rPr>
              <a:t>D</a:t>
            </a:r>
            <a:r>
              <a:rPr b="1" lang="en" sz="1300">
                <a:solidFill>
                  <a:srgbClr val="FFFFFF"/>
                </a:solidFill>
                <a:latin typeface="Roboto"/>
                <a:ea typeface="Roboto"/>
                <a:cs typeface="Roboto"/>
                <a:sym typeface="Roboto"/>
              </a:rPr>
              <a:t>ate:</a:t>
            </a:r>
            <a:endParaRPr b="1" sz="1300">
              <a:solidFill>
                <a:srgbClr val="FFFFFF"/>
              </a:solidFill>
              <a:latin typeface="Roboto"/>
              <a:ea typeface="Roboto"/>
              <a:cs typeface="Roboto"/>
              <a:sym typeface="Roboto"/>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No Due Date">
  <p:cSld name="CUSTOM_2_3_1_1_1_1_1_2_1_2_1_1_3_1_1">
    <p:spTree>
      <p:nvGrpSpPr>
        <p:cNvPr id="192"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00" name="Shape 200"/>
        <p:cNvGrpSpPr/>
        <p:nvPr/>
      </p:nvGrpSpPr>
      <p:grpSpPr>
        <a:xfrm>
          <a:off x="0" y="0"/>
          <a:ext cx="0" cy="0"/>
          <a:chOff x="0" y="0"/>
          <a:chExt cx="0" cy="0"/>
        </a:xfrm>
      </p:grpSpPr>
      <p:sp>
        <p:nvSpPr>
          <p:cNvPr id="201" name="Google Shape;20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2" name="Google Shape;202;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4" name="Google Shape;204;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05" name="Google Shape;20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 name="Google Shape;20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0"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37"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9"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 name="Google Shape;27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 name="Google Shape;27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06"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3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43"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 name="Google Shape;35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3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85" name="Shape 385"/>
        <p:cNvGrpSpPr/>
        <p:nvPr/>
      </p:nvGrpSpPr>
      <p:grpSpPr>
        <a:xfrm>
          <a:off x="0" y="0"/>
          <a:ext cx="0" cy="0"/>
          <a:chOff x="0" y="0"/>
          <a:chExt cx="0" cy="0"/>
        </a:xfrm>
      </p:grpSpPr>
      <p:sp>
        <p:nvSpPr>
          <p:cNvPr id="386" name="Google Shape;38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 name="Google Shape;38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 name="Google Shape;39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32" name="Shape 432"/>
        <p:cNvGrpSpPr/>
        <p:nvPr/>
      </p:nvGrpSpPr>
      <p:grpSpPr>
        <a:xfrm>
          <a:off x="0" y="0"/>
          <a:ext cx="0" cy="0"/>
          <a:chOff x="0" y="0"/>
          <a:chExt cx="0" cy="0"/>
        </a:xfrm>
      </p:grpSpPr>
      <p:sp>
        <p:nvSpPr>
          <p:cNvPr id="433" name="Google Shape;43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5" name="Google Shape;43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 name="Google Shape;43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9" name="Shape 479"/>
        <p:cNvGrpSpPr/>
        <p:nvPr/>
      </p:nvGrpSpPr>
      <p:grpSpPr>
        <a:xfrm>
          <a:off x="0" y="0"/>
          <a:ext cx="0" cy="0"/>
          <a:chOff x="0" y="0"/>
          <a:chExt cx="0" cy="0"/>
        </a:xfrm>
      </p:grpSpPr>
      <p:sp>
        <p:nvSpPr>
          <p:cNvPr id="480" name="Google Shape;4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 name="Google Shape;50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9" name="Google Shape;509;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3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1" name="Shape 521"/>
        <p:cNvGrpSpPr/>
        <p:nvPr/>
      </p:nvGrpSpPr>
      <p:grpSpPr>
        <a:xfrm>
          <a:off x="0" y="0"/>
          <a:ext cx="0" cy="0"/>
          <a:chOff x="0" y="0"/>
          <a:chExt cx="0" cy="0"/>
        </a:xfrm>
      </p:grpSpPr>
      <p:sp>
        <p:nvSpPr>
          <p:cNvPr id="522" name="Google Shape;522;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5" name="Google Shape;545;p4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48"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67"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6"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1" name="Google Shape;601;p4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5"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9" name="Google Shape;60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2" name="Google Shape;61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0" name="Google Shape;620;p4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4"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8" name="Google Shape;628;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1" name="Google Shape;63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1" name="Google Shape;641;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6"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0" name="Google Shape;65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1" name="Google Shape;65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5" name="Google Shape;67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5" name="Google Shape;685;p4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0"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4" name="Google Shape;69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7" name="Google Shape;697;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7" name="Google Shape;707;p4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2"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6" name="Google Shape;71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9" name="Google Shape;71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1" name="Google Shape;731;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7"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1" name="Google Shape;741;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4" name="Google Shape;74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6" name="Google Shape;756;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2"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6" name="Google Shape;76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1" name="Google Shape;781;p5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7"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1" name="Google Shape;791;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4" name="Google Shape;79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6" name="Google Shape;806;p5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2"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6" name="Google Shape;81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40"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5" name="Google Shape;84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7" name="Google Shape;84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1" name="Google Shape;861;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8"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2" name="Google Shape;872;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3" name="Google Shape;87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5" name="Google Shape;875;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9" name="Google Shape;889;p5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96"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0" name="Google Shape;900;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3" name="Google Shape;90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7" name="Google Shape;917;p5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24" name="Shape 924"/>
        <p:cNvGrpSpPr/>
        <p:nvPr/>
      </p:nvGrpSpPr>
      <p:grpSpPr>
        <a:xfrm>
          <a:off x="0" y="0"/>
          <a:ext cx="0" cy="0"/>
          <a:chOff x="0" y="0"/>
          <a:chExt cx="0" cy="0"/>
        </a:xfrm>
      </p:grpSpPr>
      <p:sp>
        <p:nvSpPr>
          <p:cNvPr id="925" name="Google Shape;9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7" name="Google Shape;9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7" name="Google Shape;947;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55" name="Shape 955"/>
        <p:cNvGrpSpPr/>
        <p:nvPr/>
      </p:nvGrpSpPr>
      <p:grpSpPr>
        <a:xfrm>
          <a:off x="0" y="0"/>
          <a:ext cx="0" cy="0"/>
          <a:chOff x="0" y="0"/>
          <a:chExt cx="0" cy="0"/>
        </a:xfrm>
      </p:grpSpPr>
      <p:sp>
        <p:nvSpPr>
          <p:cNvPr id="956" name="Google Shape;95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8" name="Google Shape;95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1" name="Google Shape;961;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8" name="Google Shape;978;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86" name="Shape 986"/>
        <p:cNvGrpSpPr/>
        <p:nvPr/>
      </p:nvGrpSpPr>
      <p:grpSpPr>
        <a:xfrm>
          <a:off x="0" y="0"/>
          <a:ext cx="0" cy="0"/>
          <a:chOff x="0" y="0"/>
          <a:chExt cx="0" cy="0"/>
        </a:xfrm>
      </p:grpSpPr>
      <p:sp>
        <p:nvSpPr>
          <p:cNvPr id="987" name="Google Shape;987;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0" name="Google Shape;99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2" name="Google Shape;992;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9" name="Google Shape;1009;p5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17" name="Shape 1017"/>
        <p:cNvGrpSpPr/>
        <p:nvPr/>
      </p:nvGrpSpPr>
      <p:grpSpPr>
        <a:xfrm>
          <a:off x="0" y="0"/>
          <a:ext cx="0" cy="0"/>
          <a:chOff x="0" y="0"/>
          <a:chExt cx="0" cy="0"/>
        </a:xfrm>
      </p:grpSpPr>
      <p:sp>
        <p:nvSpPr>
          <p:cNvPr id="1018" name="Google Shape;1018;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0" name="Google Shape;1020;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3" name="Google Shape;1023;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48" Type="http://schemas.openxmlformats.org/officeDocument/2006/relationships/theme" Target="../theme/theme2.xml"/><Relationship Id="rId25" Type="http://schemas.openxmlformats.org/officeDocument/2006/relationships/slideLayout" Target="../slideLayouts/slideLayout36.xml"/><Relationship Id="rId47" Type="http://schemas.openxmlformats.org/officeDocument/2006/relationships/slideLayout" Target="../slideLayouts/slideLayout58.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www.pluralsigh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9.jpg"/><Relationship Id="rId4" Type="http://schemas.openxmlformats.org/officeDocument/2006/relationships/image" Target="../media/image9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eloquentjavascript.net/" TargetMode="External"/><Relationship Id="rId4" Type="http://schemas.openxmlformats.org/officeDocument/2006/relationships/image" Target="../media/image9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15.png"/><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typeplat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fonts.googl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s://developer.mozilla.org/en-US/docs/Web/CSS/Pseudo-clas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7.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95.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06.png"/><Relationship Id="rId4" Type="http://schemas.openxmlformats.org/officeDocument/2006/relationships/image" Target="../media/image7.png"/><Relationship Id="rId5"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hyperlink" Target="http://getbootstrap.com/"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7.png"/><Relationship Id="rId4" Type="http://schemas.openxmlformats.org/officeDocument/2006/relationships/image" Target="../media/image121.png"/><Relationship Id="rId5" Type="http://schemas.openxmlformats.org/officeDocument/2006/relationships/image" Target="../media/image10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0.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2.png"/><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23.png"/><Relationship Id="rId4" Type="http://schemas.openxmlformats.org/officeDocument/2006/relationships/image" Target="../media/image116.png"/><Relationship Id="rId5" Type="http://schemas.openxmlformats.org/officeDocument/2006/relationships/image" Target="../media/image1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2.2</a:t>
            </a:r>
            <a:endParaRPr/>
          </a:p>
        </p:txBody>
      </p:sp>
      <p:sp>
        <p:nvSpPr>
          <p:cNvPr id="1054" name="Google Shape;1054;p6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Down and Dirty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5" name="Google Shape;105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2" name="Google Shape;1142;p70"/>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descr="http://ecx.images-amazon.com/images/I/41Z2swEmwaL._SX258_BO1,204,203,200_.jpg" id="1148" name="Google Shape;1148;p71"/>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1149" name="Google Shape;1149;p71"/>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1150" name="Google Shape;115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51" name="Google Shape;115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a:t>
            </a:r>
            <a:r>
              <a:rPr lang="en"/>
              <a:t> two excellent primers. If you’re a book person, these can be very helpful! </a:t>
            </a:r>
            <a:endParaRPr/>
          </a:p>
          <a:p>
            <a:pPr indent="0" lvl="0" marL="0" rtl="0" algn="l">
              <a:spcBef>
                <a:spcPts val="0"/>
              </a:spcBef>
              <a:spcAft>
                <a:spcPts val="0"/>
              </a:spcAft>
              <a:buNone/>
            </a:pPr>
            <a:r>
              <a:rPr lang="en"/>
              <a:t> </a:t>
            </a:r>
            <a:endParaRPr/>
          </a:p>
        </p:txBody>
      </p:sp>
      <p:sp>
        <p:nvSpPr>
          <p:cNvPr id="1152" name="Google Shape;115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71"/>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r>
              <a:rPr lang="en" sz="800">
                <a:latin typeface="Roboto Light"/>
                <a:ea typeface="Roboto Light"/>
                <a:cs typeface="Roboto Light"/>
                <a:sym typeface="Roboto Light"/>
              </a:rPr>
              <a:t>)</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5" name="Google Shape;115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62" name="Google Shape;11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indent="0" lvl="0" marL="0" rtl="0" algn="l">
              <a:spcBef>
                <a:spcPts val="0"/>
              </a:spcBef>
              <a:spcAft>
                <a:spcPts val="0"/>
              </a:spcAft>
              <a:buNone/>
            </a:pPr>
            <a:r>
              <a:t/>
            </a:r>
            <a:endParaRPr/>
          </a:p>
        </p:txBody>
      </p:sp>
      <p:sp>
        <p:nvSpPr>
          <p:cNvPr id="1163" name="Google Shape;1163;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4" name="Google Shape;1164;p72"/>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73" name="Google Shape;117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1181" name="Google Shape;1181;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2" name="Google Shape;1182;p7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Check your homework due dates in Boot Camp Spot.</a:t>
            </a:r>
            <a:endParaRPr/>
          </a:p>
        </p:txBody>
      </p:sp>
      <p:sp>
        <p:nvSpPr>
          <p:cNvPr id="1183" name="Google Shape;1183;p7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Generally speaking, expect homework to be semi-challenging. </a:t>
            </a:r>
            <a:endParaRPr/>
          </a:p>
        </p:txBody>
      </p:sp>
      <p:sp>
        <p:nvSpPr>
          <p:cNvPr id="1184" name="Google Shape;1184;p7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Make sure you’re setting aside a solid block of time for each assignment.</a:t>
            </a:r>
            <a:endParaRPr/>
          </a:p>
        </p:txBody>
      </p:sp>
      <p:sp>
        <p:nvSpPr>
          <p:cNvPr id="1185" name="Google Shape;1185;p7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You don’t win points in life for staring at a blank screen.</a:t>
            </a:r>
            <a:endParaRPr/>
          </a:p>
        </p:txBody>
      </p:sp>
      <p:sp>
        <p:nvSpPr>
          <p:cNvPr id="1187" name="Google Shape;118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194" name="Google Shape;119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202" name="Google Shape;1202;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we’ll introduce:</a:t>
            </a:r>
            <a:endParaRPr/>
          </a:p>
        </p:txBody>
      </p:sp>
      <p:sp>
        <p:nvSpPr>
          <p:cNvPr id="1203" name="Google Shape;120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CSS Typography and Google Fonts</a:t>
            </a:r>
            <a:endParaRPr sz="1800"/>
          </a:p>
        </p:txBody>
      </p:sp>
      <p:sp>
        <p:nvSpPr>
          <p:cNvPr id="1205" name="Google Shape;1205;p7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Pseudo-Classes </a:t>
            </a:r>
            <a:endParaRPr sz="1800"/>
          </a:p>
        </p:txBody>
      </p:sp>
      <p:sp>
        <p:nvSpPr>
          <p:cNvPr id="1206" name="Google Shape;1206;p7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1215" name="Google Shape;121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1223" name="Google Shape;122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sp>
        <p:nvSpPr>
          <p:cNvPr id="1224" name="Google Shape;1224;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5" name="Google Shape;1225;p78"/>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1226" name="Google Shape;122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1233" name="Google Shape;1233;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1234" name="Google Shape;1234;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1236" name="Google Shape;1236;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chemeClr val="hlink"/>
                </a:solidFill>
                <a:hlinkClick r:id="rId3"/>
              </a:rPr>
              <a:t>smashingmagazine.com</a:t>
            </a:r>
            <a:endParaRPr sz="1200"/>
          </a:p>
        </p:txBody>
      </p:sp>
      <p:sp>
        <p:nvSpPr>
          <p:cNvPr id="1237" name="Google Shape;1237;p7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1239" name="Google Shape;1239;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1240" name="Google Shape;124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Items</a:t>
            </a:r>
            <a:endParaRPr/>
          </a:p>
        </p:txBody>
      </p:sp>
      <p:sp>
        <p:nvSpPr>
          <p:cNvPr id="1062" name="Google Shape;106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3" name="Google Shape;106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pic>
        <p:nvPicPr>
          <p:cNvPr descr="http://i.stack.imgur.com/wZtaK.png" id="1246" name="Google Shape;1246;p80"/>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1247" name="Google Shape;124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8" name="Google Shape;124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1256" name="Google Shape;1256;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81"/>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1258" name="Google Shape;1258;p81"/>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2" name="Google Shape;1262;p81"/>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3" name="Google Shape;1263;p81"/>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4" name="Google Shape;1264;p81"/>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5" name="Google Shape;1265;p81"/>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6" name="Google Shape;1266;p81"/>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7" name="Google Shape;126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`html-template` file provided to you, create an external CSS stylesheet to modify the typography of each of the body paragraphs. </a:t>
            </a:r>
            <a:endParaRPr/>
          </a:p>
        </p:txBody>
      </p:sp>
      <p:sp>
        <p:nvSpPr>
          <p:cNvPr id="1275" name="Google Shape;1275;p82"/>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276" name="Google Shape;1276;p8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1277" name="Google Shape;1277;p8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1286" name="Google Shape;1286;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a:t>
            </a:r>
            <a:r>
              <a:rPr lang="en"/>
              <a:t>incorporate </a:t>
            </a:r>
            <a:r>
              <a:rPr lang="en" u="sng">
                <a:solidFill>
                  <a:srgbClr val="0000FF"/>
                </a:solidFill>
                <a:hlinkClick r:id="rId3"/>
              </a:rPr>
              <a:t>Google’s custom fonts</a:t>
            </a:r>
            <a:r>
              <a:rPr lang="en"/>
              <a:t> into your site!</a:t>
            </a:r>
            <a:endParaRPr/>
          </a:p>
        </p:txBody>
      </p:sp>
      <p:sp>
        <p:nvSpPr>
          <p:cNvPr id="1287" name="Google Shape;128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83"/>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1291" name="Google Shape;129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8" name="Google Shape;1298;p8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a:t>
            </a:r>
            <a:r>
              <a:rPr lang="en"/>
              <a:t> Fonts</a:t>
            </a:r>
            <a:endParaRPr/>
          </a:p>
        </p:txBody>
      </p:sp>
      <p:sp>
        <p:nvSpPr>
          <p:cNvPr id="1299" name="Google Shape;129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1306" name="Google Shape;1306;p85"/>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r>
              <a:rPr b="1" lang="en"/>
              <a: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a:t>
            </a:r>
            <a:r>
              <a:rPr lang="en"/>
              <a:t>2–3 custom Google fonts (</a:t>
            </a:r>
            <a:r>
              <a:rPr lang="en" u="sng">
                <a:solidFill>
                  <a:srgbClr val="0000FF"/>
                </a:solidFill>
                <a:hlinkClick r:id="rId3"/>
              </a:rPr>
              <a:t>fonts.google.com</a:t>
            </a:r>
            <a:r>
              <a:rPr lang="en"/>
              <a:t>) </a:t>
            </a:r>
            <a:r>
              <a:rPr lang="en"/>
              <a:t>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r>
              <a:rPr b="1" lang="en"/>
              <a:t>:</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rPr>
              <a:t>www.fontawesome.com</a:t>
            </a:r>
            <a:r>
              <a:rPr lang="en"/>
              <a:t>) </a:t>
            </a:r>
            <a:r>
              <a:rPr lang="en"/>
              <a:t>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1307" name="Google Shape;1307;p8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11 minutes</a:t>
            </a:r>
            <a:endParaRPr/>
          </a:p>
        </p:txBody>
      </p:sp>
      <p:sp>
        <p:nvSpPr>
          <p:cNvPr id="1308" name="Google Shape;1308;p8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9" name="Google Shape;130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1316" name="Google Shape;1316;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7" name="Google Shape;1317;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1324" name="Google Shape;1324;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a:t>
            </a:r>
            <a:r>
              <a:rPr lang="en"/>
              <a:t>can be added to selectors. These keywords can highlight the special states of the selected element.</a:t>
            </a:r>
            <a:endParaRPr/>
          </a:p>
        </p:txBody>
      </p:sp>
      <p:sp>
        <p:nvSpPr>
          <p:cNvPr id="1325" name="Google Shape;132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6" name="Google Shape;1326;p87"/>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rPr>
              <a:t>developer.mozilla.org</a:t>
            </a:r>
            <a:endParaRPr>
              <a:solidFill>
                <a:srgbClr val="0000FF"/>
              </a:solidFill>
            </a:endParaRPr>
          </a:p>
          <a:p>
            <a:pPr indent="0" lvl="0" marL="0" rtl="0" algn="l">
              <a:spcBef>
                <a:spcPts val="800"/>
              </a:spcBef>
              <a:spcAft>
                <a:spcPts val="800"/>
              </a:spcAft>
              <a:buNone/>
            </a:pPr>
            <a:r>
              <a:t/>
            </a:r>
            <a:endParaRPr/>
          </a:p>
        </p:txBody>
      </p:sp>
      <p:graphicFrame>
        <p:nvGraphicFramePr>
          <p:cNvPr id="1327" name="Google Shape;1327;p87"/>
          <p:cNvGraphicFramePr/>
          <p:nvPr/>
        </p:nvGraphicFramePr>
        <p:xfrm>
          <a:off x="462475" y="2547613"/>
          <a:ext cx="3000000" cy="3000000"/>
        </p:xfrm>
        <a:graphic>
          <a:graphicData uri="http://schemas.openxmlformats.org/drawingml/2006/table">
            <a:tbl>
              <a:tblPr>
                <a:noFill/>
                <a:tableStyleId>{ACB5F7A0-7247-4046-ADE6-0DC0DB8CACEA}</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328" name="Google Shape;132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8" name="Google Shape;133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1339" name="Google Shape;133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1340" name="Google Shape;1340;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8" name="Google Shape;1348;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1349" name="Google Shape;134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0" name="Google Shape;1070;p6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1071" name="Google Shape;107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1357" name="Google Shape;1357;p9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358" name="Google Shape;1358;p9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9" name="Google Shape;135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9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366" name="Google Shape;136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7" name="Google Shape;136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1374" name="Google Shape;1374;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sp>
        <p:nvSpPr>
          <p:cNvPr id="1375" name="Google Shape;1375;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4" name="Google Shape;138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85" name="Google Shape;1385;p93"/>
          <p:cNvGraphicFramePr/>
          <p:nvPr/>
        </p:nvGraphicFramePr>
        <p:xfrm>
          <a:off x="546425" y="918650"/>
          <a:ext cx="3000000" cy="3000000"/>
        </p:xfrm>
        <a:graphic>
          <a:graphicData uri="http://schemas.openxmlformats.org/drawingml/2006/table">
            <a:tbl>
              <a:tblPr>
                <a:noFill/>
                <a:tableStyleId>{ACB5F7A0-7247-4046-ADE6-0DC0DB8CACEA}</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a:t>
                      </a:r>
                      <a:r>
                        <a:rPr lang="en"/>
                        <a:t>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a:t>
                      </a:r>
                      <a:r>
                        <a:rPr lang="en"/>
                        <a:t>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pic>
        <p:nvPicPr>
          <p:cNvPr id="1394" name="Google Shape;1394;p94"/>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395" name="Google Shape;1395;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94"/>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1397" name="Google Shape;139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pic>
        <p:nvPicPr>
          <p:cNvPr id="1403" name="Google Shape;1403;p95"/>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404" name="Google Shape;1404;p95"/>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1405" name="Google Shape;1405;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6" name="Google Shape;140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3" name="Google Shape;1413;p9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1414" name="Google Shape;14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1422" name="Google Shape;1422;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1423" name="Google Shape;1423;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4" name="Google Shape;1424;p9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97"/>
          <p:cNvGrpSpPr/>
          <p:nvPr/>
        </p:nvGrpSpPr>
        <p:grpSpPr>
          <a:xfrm>
            <a:off x="457200" y="1988413"/>
            <a:ext cx="776889" cy="621300"/>
            <a:chOff x="457200" y="1378813"/>
            <a:chExt cx="776889" cy="621300"/>
          </a:xfrm>
        </p:grpSpPr>
        <p:sp>
          <p:nvSpPr>
            <p:cNvPr id="1426" name="Google Shape;1426;p9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97"/>
          <p:cNvGrpSpPr/>
          <p:nvPr/>
        </p:nvGrpSpPr>
        <p:grpSpPr>
          <a:xfrm>
            <a:off x="457200" y="2838325"/>
            <a:ext cx="776889" cy="621300"/>
            <a:chOff x="457200" y="1378813"/>
            <a:chExt cx="776889" cy="621300"/>
          </a:xfrm>
        </p:grpSpPr>
        <p:sp>
          <p:nvSpPr>
            <p:cNvPr id="1429" name="Google Shape;1429;p9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7"/>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32" name="Google Shape;1432;p9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7"/>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1434" name="Google Shape;14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98"/>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1444" name="Google Shape;144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45" name="Google Shape;1445;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6" name="Google Shape;144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56" name="Google Shape;1456;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7" name="Google Shape;14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9" name="Google Shape;1079;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00"/>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464" name="Google Shape;1464;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473" name="Google Shape;1473;p10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4" name="Google Shape;1474;p101"/>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1"/>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76" name="Google Shape;1476;p101"/>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1"/>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1"/>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1479" name="Google Shape;1479;p101"/>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1480" name="Google Shape;1480;p101"/>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1481" name="Google Shape;1481;p101"/>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482" name="Google Shape;1482;p101"/>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1483" name="Google Shape;148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1490" name="Google Shape;1490;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1" name="Google Shape;149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1498" name="Google Shape;1498;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9" name="Google Shape;1499;p103"/>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3"/>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3"/>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3"/>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a:t>
            </a:r>
            <a:r>
              <a:rPr lang="en">
                <a:latin typeface="Roboto"/>
                <a:ea typeface="Roboto"/>
                <a:cs typeface="Roboto"/>
                <a:sym typeface="Roboto"/>
              </a:rPr>
              <a:t>-</a:t>
            </a:r>
            <a:r>
              <a:rPr lang="en">
                <a:latin typeface="Roboto"/>
                <a:ea typeface="Roboto"/>
                <a:cs typeface="Roboto"/>
                <a:sym typeface="Roboto"/>
              </a:rPr>
              <a:t>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04" name="Google Shape;1504;p103"/>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516" name="Google Shape;151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7" name="Google Shape;1517;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10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22" name="Google Shape;1522;p104"/>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24" name="Google Shape;1524;p104"/>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525" name="Google Shape;152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532" name="Google Shape;1532;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1533" name="Google Shape;1533;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4" name="Google Shape;1534;p105"/>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5"/>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5"/>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38" name="Google Shape;1538;p105"/>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40" name="Google Shape;1540;p105"/>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541" name="Google Shape;15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sp>
        <p:nvSpPr>
          <p:cNvPr id="1547" name="Google Shape;1547;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48" name="Google Shape;1548;p106"/>
          <p:cNvGraphicFramePr/>
          <p:nvPr/>
        </p:nvGraphicFramePr>
        <p:xfrm>
          <a:off x="546425" y="918650"/>
          <a:ext cx="3000000" cy="3000000"/>
        </p:xfrm>
        <a:graphic>
          <a:graphicData uri="http://schemas.openxmlformats.org/drawingml/2006/table">
            <a:tbl>
              <a:tblPr>
                <a:noFill/>
                <a:tableStyleId>{ACB5F7A0-7247-4046-ADE6-0DC0DB8CACEA}</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a:t>
                      </a:r>
                      <a:r>
                        <a:rPr lang="en" sz="1300"/>
                        <a:t>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a:t>
                      </a:r>
                      <a:r>
                        <a:rPr lang="en" sz="1300"/>
                        <a:t>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1552" name="Google Shape;1552;p106"/>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1554" name="Google Shape;1554;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0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1561" name="Google Shape;1561;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2" name="Google Shape;156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569" name="Google Shape;1569;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1570" name="Google Shape;157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1" name="Google Shape;1571;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72" name="Google Shape;1572;p108"/>
          <p:cNvGraphicFramePr/>
          <p:nvPr/>
        </p:nvGraphicFramePr>
        <p:xfrm>
          <a:off x="542500" y="1866300"/>
          <a:ext cx="3000000" cy="3000000"/>
        </p:xfrm>
        <a:graphic>
          <a:graphicData uri="http://schemas.openxmlformats.org/drawingml/2006/table">
            <a:tbl>
              <a:tblPr>
                <a:noFill/>
                <a:tableStyleId>{ACB5F7A0-7247-4046-ADE6-0DC0DB8CACEA}</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Wells</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Button dropdown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573" name="Google Shape;157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1581" name="Google Shape;15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1582" name="Google Shape;1582;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3" name="Google Shape;1583;p109"/>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3000000" cy="3000000"/>
        </p:xfrm>
        <a:graphic>
          <a:graphicData uri="http://schemas.openxmlformats.org/drawingml/2006/table">
            <a:tbl>
              <a:tblPr>
                <a:noFill/>
                <a:tableStyleId>{ACB5F7A0-7247-4046-ADE6-0DC0DB8CACEA}</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1585" name="Google Shape;15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1086" name="Google Shape;108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1087" name="Google Shape;108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1089" name="Google Shape;1089;p6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1090" name="Google Shape;1090;p6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1092" name="Google Shape;1092;p6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1093" name="Google Shape;1093;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1593" name="Google Shape;159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1594" name="Google Shape;159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5" name="Google Shape;1595;p110"/>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1606" name="Google Shape;1606;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1607" name="Google Shape;160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8" name="Google Shape;1608;p111"/>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09" name="Google Shape;160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1616" name="Google Shape;1616;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sp>
        <p:nvSpPr>
          <p:cNvPr id="1617" name="Google Shape;161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18" name="Google Shape;1618;p112"/>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1619" name="Google Shape;1619;p112"/>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20" name="Google Shape;162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7" name="Google Shape;1627;p11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1628" name="Google Shape;162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a:t>
            </a:r>
            <a:r>
              <a:rPr lang="en"/>
              <a:t>someone</a:t>
            </a:r>
            <a:r>
              <a:rPr lang="en"/>
              <a:t> sitting near you, do the following:</a:t>
            </a:r>
            <a:endParaRPr/>
          </a:p>
        </p:txBody>
      </p:sp>
      <p:sp>
        <p:nvSpPr>
          <p:cNvPr id="1634" name="Google Shape;1634;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1635" name="Google Shape;163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7" name="Google Shape;1637;p114"/>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114"/>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4"/>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1658" name="Google Shape;1658;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1665" name="Google Shape;1665;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1673" name="Google Shape;1673;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a:t>
            </a:r>
            <a:r>
              <a:rPr lang="en"/>
              <a:t> be able to:</a:t>
            </a:r>
            <a:endParaRPr/>
          </a:p>
        </p:txBody>
      </p:sp>
      <p:sp>
        <p:nvSpPr>
          <p:cNvPr id="1674" name="Google Shape;167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5" name="Google Shape;1675;p11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1676" name="Google Shape;1676;p11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1677" name="Google Shape;1677;p11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1686" name="Google Shape;1686;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7" name="Google Shape;168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1688" name="Google Shape;1688;p117"/>
          <p:cNvGraphicFramePr/>
          <p:nvPr/>
        </p:nvGraphicFramePr>
        <p:xfrm>
          <a:off x="1339875" y="943600"/>
          <a:ext cx="3000000" cy="3000000"/>
        </p:xfrm>
        <a:graphic>
          <a:graphicData uri="http://schemas.openxmlformats.org/drawingml/2006/table">
            <a:tbl>
              <a:tblPr>
                <a:noFill/>
                <a:tableStyleId>{ACB5F7A0-7247-4046-ADE6-0DC0DB8CACEA}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698" name="Google Shape;1698;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9" name="Google Shape;1699;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00" name="Google Shape;110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a:t>
            </a:r>
            <a:r>
              <a:rPr lang="en"/>
              <a:t>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01" name="Google Shape;110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2" name="Google Shape;1102;p6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1104" name="Google Shape;1104;p6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13" name="Google Shape;1113;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1121" name="Google Shape;112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During the program, concentrate all your efforts on what we’re covering in class.</a:t>
            </a:r>
            <a:endParaRPr/>
          </a:p>
        </p:txBody>
      </p:sp>
      <p:sp>
        <p:nvSpPr>
          <p:cNvPr id="1123" name="Google Shape;1123;p6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When you’re at home, focus your efforts on completing your homework, re-completing in-class exercises, and going over slides.</a:t>
            </a:r>
            <a:endParaRPr/>
          </a:p>
        </p:txBody>
      </p:sp>
      <p:sp>
        <p:nvSpPr>
          <p:cNvPr id="1125" name="Google Shape;1125;p6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Invest in books and outside tutorials after you finish the program.</a:t>
            </a:r>
            <a:endParaRPr/>
          </a:p>
        </p:txBody>
      </p:sp>
      <p:sp>
        <p:nvSpPr>
          <p:cNvPr id="1126" name="Google Shape;112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69"/>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33" name="Google Shape;113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